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986" r:id="rId3"/>
    <p:sldId id="999" r:id="rId4"/>
    <p:sldId id="991" r:id="rId5"/>
    <p:sldId id="992" r:id="rId6"/>
    <p:sldId id="993" r:id="rId7"/>
    <p:sldId id="994" r:id="rId8"/>
    <p:sldId id="995" r:id="rId9"/>
    <p:sldId id="987" r:id="rId10"/>
    <p:sldId id="1000" r:id="rId11"/>
    <p:sldId id="1001" r:id="rId12"/>
    <p:sldId id="989" r:id="rId13"/>
    <p:sldId id="990" r:id="rId14"/>
    <p:sldId id="996" r:id="rId15"/>
    <p:sldId id="997" r:id="rId16"/>
    <p:sldId id="998"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smtClean="0">
                <a:solidFill>
                  <a:srgbClr val="70AD47">
                    <a:lumMod val="75000"/>
                  </a:srgbClr>
                </a:solidFill>
                <a:ea typeface="楷体" panose="02010609060101010101" pitchFamily="49" charset="-122"/>
                <a:cs typeface="Times New Roman" panose="02020603050405020304" pitchFamily="18" charset="0"/>
              </a:rPr>
              <a:t>Unit  1  </a:t>
            </a:r>
            <a:r>
              <a:rPr lang="en-US" altLang="zh-CN" sz="5200" dirty="0">
                <a:solidFill>
                  <a:srgbClr val="70AD47">
                    <a:lumMod val="75000"/>
                  </a:srgbClr>
                </a:solidFill>
                <a:ea typeface="楷体" panose="02010609060101010101" pitchFamily="49" charset="-122"/>
                <a:cs typeface="Times New Roman" panose="02020603050405020304" pitchFamily="18" charset="0"/>
              </a:rPr>
              <a:t>Goldilocks and the three bears</a:t>
            </a:r>
            <a:endParaRPr lang="en-US" altLang="zh-CN" sz="5200" dirty="0" smtClean="0">
              <a:solidFill>
                <a:srgbClr val="70AD47">
                  <a:lumMod val="75000"/>
                </a:srgbClr>
              </a:solidFill>
              <a:ea typeface="楷体" panose="02010609060101010101" pitchFamily="49" charset="-122"/>
              <a:cs typeface="Times New Roman" panose="02020603050405020304" pitchFamily="18" charset="0"/>
            </a:endParaRPr>
          </a:p>
          <a:p>
            <a:pPr lvl="0" algn="ctr" eaLnBrk="1" fontAlgn="auto">
              <a:lnSpc>
                <a:spcPct val="150000"/>
              </a:lnSpc>
              <a:spcBef>
                <a:spcPts val="0"/>
              </a:spcBef>
              <a:spcAft>
                <a:spcPts val="0"/>
              </a:spcAft>
            </a:pPr>
            <a:r>
              <a:rPr lang="en-US" altLang="zh-CN" sz="4000" dirty="0">
                <a:solidFill>
                  <a:prstClr val="black"/>
                </a:solidFill>
                <a:cs typeface="Times New Roman" panose="02020603050405020304" pitchFamily="18" charset="0"/>
              </a:rPr>
              <a:t>Period 3</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Sound </a:t>
            </a:r>
            <a:r>
              <a:rPr lang="en-US" altLang="zh-CN" sz="4000" dirty="0" smtClean="0">
                <a:solidFill>
                  <a:prstClr val="black"/>
                </a:solidFill>
                <a:cs typeface="Times New Roman" panose="02020603050405020304" pitchFamily="18" charset="0"/>
              </a:rPr>
              <a:t>time-Cartoon </a:t>
            </a:r>
            <a:r>
              <a:rPr lang="en-US" altLang="zh-CN" sz="4000" dirty="0">
                <a:solidFill>
                  <a:prstClr val="black"/>
                </a:solidFill>
                <a:cs typeface="Times New Roman" panose="02020603050405020304" pitchFamily="18" charset="0"/>
              </a:rPr>
              <a:t>time</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see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 animals are afraid of me,” the fox says.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yes,” the tiger says. “You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 tiger lets the fox go.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5298" y="2132856"/>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4060825"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wrong           B. sad	C. right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622598" y="2871520"/>
            <a:ext cx="986509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are right</a:t>
            </a:r>
            <a:r>
              <a:rPr lang="en-US" altLang="zh-CN"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表示老虎</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觉得狐狸说的话是正确的，故选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10630" y="2223486"/>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280615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55625" y="1476238"/>
            <a:ext cx="11491077" cy="3960440"/>
          </a:xfrm>
          <a:prstGeom prst="rect">
            <a:avLst/>
          </a:prstGeom>
        </p:spPr>
      </p:pic>
      <p:sp>
        <p:nvSpPr>
          <p:cNvPr id="5" name="内容占位符 4"/>
          <p:cNvSpPr>
            <a:spLocks noGrp="1"/>
          </p:cNvSpPr>
          <p:nvPr>
            <p:ph idx="1"/>
          </p:nvPr>
        </p:nvSpPr>
        <p:spPr>
          <a:xfrm>
            <a:off x="360854" y="1340700"/>
            <a:ext cx="11485848" cy="3970318"/>
          </a:xfrm>
        </p:spPr>
        <p:txBody>
          <a:bodyPr/>
          <a:lstStyle/>
          <a:p>
            <a:pPr hangingPunct="0">
              <a:spcAft>
                <a:spcPts val="0"/>
              </a:spcAft>
            </a:pP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latin typeface="Times New Roman" panose="02020603050405020304" pitchFamily="18" charset="0"/>
                <a:ea typeface="黑体" panose="02010609060101010101" pitchFamily="49" charset="-122"/>
                <a:cs typeface="Times New Roman" panose="02020603050405020304" pitchFamily="18" charset="0"/>
              </a:rPr>
              <a:t>完形</a:t>
            </a:r>
            <a:r>
              <a:rPr lang="zh-CN" altLang="zh-CN" b="1" dirty="0">
                <a:latin typeface="Times New Roman" panose="02020603050405020304" pitchFamily="18" charset="0"/>
                <a:ea typeface="黑体" panose="02010609060101010101" pitchFamily="49" charset="-122"/>
                <a:cs typeface="Times New Roman" panose="02020603050405020304" pitchFamily="18" charset="0"/>
              </a:rPr>
              <a:t>填空的做题技巧</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快速浏览全文</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把握文章主旨和时态</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逐句阅读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根据上下文逻辑、语法知识及固定搭配来选择答案。同时</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要注意名词的单复数、动词的形式、连词及介词的用法等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遇到难题不要纠结</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继续往下读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也许后文会有线索</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latin typeface="Times New Roman" panose="02020603050405020304" pitchFamily="18" charset="0"/>
                <a:ea typeface="宋体" panose="02010600030101010101" pitchFamily="2" charset="-122"/>
              </a:rPr>
              <a:t>4</a:t>
            </a:r>
            <a:r>
              <a:rPr lang="en-US" altLang="zh-CN" b="1" dirty="0">
                <a:latin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最后</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将答案代入文中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检查文章是否通顺合理</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语义是否完整。</a:t>
            </a:r>
            <a:r>
              <a:rPr lang="en-US" altLang="zh-CN" b="1" dirty="0">
                <a:latin typeface="Times New Roman" panose="02020603050405020304" pitchFamily="18" charset="0"/>
                <a:ea typeface="楷体" panose="02010609060101010101" pitchFamily="49" charset="-122"/>
              </a:rPr>
              <a:t>	</a:t>
            </a:r>
            <a:endParaRPr lang="zh-CN" altLang="en-US" dirty="0"/>
          </a:p>
        </p:txBody>
      </p:sp>
      <p:pic>
        <p:nvPicPr>
          <p:cNvPr id="7" name="图片 6"/>
          <p:cNvPicPr>
            <a:picLocks noChangeAspect="1"/>
          </p:cNvPicPr>
          <p:nvPr/>
        </p:nvPicPr>
        <p:blipFill>
          <a:blip r:embed="rId3"/>
          <a:stretch>
            <a:fillRect/>
          </a:stretch>
        </p:blipFill>
        <p:spPr>
          <a:xfrm>
            <a:off x="262558" y="1385402"/>
            <a:ext cx="2060160" cy="654407"/>
          </a:xfrm>
          <a:prstGeom prst="rect">
            <a:avLst/>
          </a:prstGeom>
        </p:spPr>
      </p:pic>
    </p:spTree>
    <p:extLst>
      <p:ext uri="{BB962C8B-B14F-4D97-AF65-F5344CB8AC3E}">
        <p14:creationId xmlns:p14="http://schemas.microsoft.com/office/powerpoint/2010/main" val="37724298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08653"/>
          </a:xfrm>
        </p:spPr>
        <p:txBody>
          <a:bodyPr/>
          <a:lstStyle/>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king. He likes to write stories, but his stories are not good. People are afraid of him, so they all say his stories are good.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BS03.eps" descr="id:2147493716;FounderCES"/>
          <p:cNvPicPr/>
          <p:nvPr/>
        </p:nvPicPr>
        <p:blipFill>
          <a:blip r:embed="rId2"/>
          <a:stretch>
            <a:fillRect/>
          </a:stretch>
        </p:blipFill>
        <p:spPr>
          <a:xfrm>
            <a:off x="478582" y="1548246"/>
            <a:ext cx="10012045" cy="708660"/>
          </a:xfrm>
          <a:prstGeom prst="rect">
            <a:avLst/>
          </a:prstGeom>
        </p:spPr>
      </p:pic>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the king shows his stories to a famous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著名的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writer. He waits for the writer to praise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称赞</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stories. But the writer says his stories are so bad that he should throw</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扔</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into fire. The king is very angry with him and sends him to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prison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some time, the king lets him go home. Again he shows him some of his new stories and asks what he thinks of them. After reading them, the writer at once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马上</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turns to the soldiers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士兵</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says, “Take me back to prison, please.”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king likes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8735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read	B. listen to	C. write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the king shows his stories to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farmer       B. soldier	C. writer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12538" y="1493330"/>
            <a:ext cx="444352" cy="523220"/>
          </a:xfrm>
          <a:prstGeom prst="rect">
            <a:avLst/>
          </a:prstGeom>
          <a:noFill/>
        </p:spPr>
        <p:txBody>
          <a:bodyPr wrap="none" rtlCol="0">
            <a:spAutoFit/>
          </a:bodyPr>
          <a:lstStyle/>
          <a:p>
            <a:pPr algn="ctr"/>
            <a:r>
              <a:rPr lang="en-US" altLang="zh-CN" dirty="0" smtClean="0"/>
              <a:t>C</a:t>
            </a:r>
            <a:endParaRPr lang="zh-CN" altLang="en-US" sz="2800" b="1" kern="100" dirty="0">
              <a:solidFill>
                <a:srgbClr val="FF0000"/>
              </a:solidFill>
              <a:cs typeface="Times New Roman" panose="02020603050405020304" pitchFamily="18" charset="0"/>
            </a:endParaRPr>
          </a:p>
        </p:txBody>
      </p:sp>
      <p:sp>
        <p:nvSpPr>
          <p:cNvPr id="4" name="矩形 3"/>
          <p:cNvSpPr/>
          <p:nvPr/>
        </p:nvSpPr>
        <p:spPr>
          <a:xfrm>
            <a:off x="935326" y="2781718"/>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548163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king is very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writer’s words.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angry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like the king’s stories at last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he does.  B. No, he doesn’t.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he can’t.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Chinese meaning of the underlined</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画线的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prison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423545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宫殿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医院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监狱</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7722" y="836712"/>
            <a:ext cx="444352" cy="523220"/>
          </a:xfrm>
          <a:prstGeom prst="rect">
            <a:avLst/>
          </a:prstGeom>
        </p:spPr>
        <p:txBody>
          <a:bodyPr wrap="none">
            <a:spAutoFit/>
          </a:bodyPr>
          <a:lstStyle/>
          <a:p>
            <a:r>
              <a:rPr lang="en-US" altLang="zh-CN" dirty="0"/>
              <a:t>A</a:t>
            </a:r>
            <a:endParaRPr lang="zh-CN" altLang="en-US" dirty="0"/>
          </a:p>
        </p:txBody>
      </p:sp>
      <p:sp>
        <p:nvSpPr>
          <p:cNvPr id="5" name="矩形 4"/>
          <p:cNvSpPr/>
          <p:nvPr/>
        </p:nvSpPr>
        <p:spPr>
          <a:xfrm>
            <a:off x="948560" y="2124310"/>
            <a:ext cx="423514" cy="523220"/>
          </a:xfrm>
          <a:prstGeom prst="rect">
            <a:avLst/>
          </a:prstGeom>
        </p:spPr>
        <p:txBody>
          <a:bodyPr wrap="none">
            <a:spAutoFit/>
          </a:bodyPr>
          <a:lstStyle/>
          <a:p>
            <a:r>
              <a:rPr lang="en-US" altLang="zh-CN" dirty="0"/>
              <a:t>B</a:t>
            </a:r>
            <a:endParaRPr lang="zh-CN" altLang="en-US" dirty="0"/>
          </a:p>
        </p:txBody>
      </p:sp>
      <p:sp>
        <p:nvSpPr>
          <p:cNvPr id="6" name="矩形 5"/>
          <p:cNvSpPr/>
          <p:nvPr/>
        </p:nvSpPr>
        <p:spPr>
          <a:xfrm>
            <a:off x="937059" y="3403118"/>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3500750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9185"/>
            <a:ext cx="11485848" cy="2595839"/>
          </a:xfrm>
        </p:spPr>
        <p:txBody>
          <a:bodyPr/>
          <a:lstStyle/>
          <a:p>
            <a:pPr algn="l"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happens</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接下来会发生什么呢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请写一写。</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414686" y="1139818"/>
            <a:ext cx="2821109" cy="538199"/>
          </a:xfrm>
          <a:prstGeom prst="rect">
            <a:avLst/>
          </a:prstGeom>
        </p:spPr>
      </p:pic>
      <p:sp>
        <p:nvSpPr>
          <p:cNvPr id="4" name="矩形 3"/>
          <p:cNvSpPr/>
          <p:nvPr/>
        </p:nvSpPr>
        <p:spPr>
          <a:xfrm>
            <a:off x="393596" y="2240629"/>
            <a:ext cx="11318234"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The king tries his best to study hard</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 Then he gives the story to the writer</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 The writer thinks it is good this time</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7014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95935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hard	B. soft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p>
          <a:p>
            <a:pPr hangingPunct="0">
              <a:spcAft>
                <a:spcPts val="0"/>
              </a:spcAft>
              <a:tabLst>
                <a:tab pos="630555" algn="l"/>
                <a:tab pos="495935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95935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95935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tired	B. thirty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thirsty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1.eps" descr="id:2147493702;FounderCES"/>
          <p:cNvPicPr/>
          <p:nvPr/>
        </p:nvPicPr>
        <p:blipFill>
          <a:blip r:embed="rId2"/>
          <a:stretch>
            <a:fillRect/>
          </a:stretch>
        </p:blipFill>
        <p:spPr>
          <a:xfrm>
            <a:off x="528025" y="924608"/>
            <a:ext cx="10859135" cy="621665"/>
          </a:xfrm>
          <a:prstGeom prst="rect">
            <a:avLst/>
          </a:prstGeom>
        </p:spPr>
      </p:pic>
      <p:sp>
        <p:nvSpPr>
          <p:cNvPr id="4" name="矩形 3"/>
          <p:cNvSpPr/>
          <p:nvPr/>
        </p:nvSpPr>
        <p:spPr>
          <a:xfrm>
            <a:off x="535922" y="2780928"/>
            <a:ext cx="3081228"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This chair is hard</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555762" y="4041103"/>
            <a:ext cx="276229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I’m thirsty now</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10630" y="2349261"/>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357301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9721"/>
            <a:ext cx="11485848" cy="3139321"/>
          </a:xfrm>
        </p:spPr>
        <p:txBody>
          <a:bodyPr/>
          <a:lstStyle/>
          <a:p>
            <a:pPr hangingPunct="0">
              <a:spcAft>
                <a:spcPts val="0"/>
              </a:spcAft>
              <a:tabLst>
                <a:tab pos="630555" algn="l"/>
                <a:tab pos="496570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milk	B. tea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coffee</a:t>
            </a:r>
          </a:p>
          <a:p>
            <a:pPr hangingPunct="0">
              <a:spcAft>
                <a:spcPts val="0"/>
              </a:spcAft>
              <a:tabLst>
                <a:tab pos="630555" algn="l"/>
                <a:tab pos="496570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96570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China                      B. chicken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chair</a:t>
            </a:r>
          </a:p>
          <a:p>
            <a:pPr hangingPunct="0">
              <a:spcAft>
                <a:spcPts val="0"/>
              </a:spcAft>
              <a:tabLst>
                <a:tab pos="630555"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between the houses B. behind the house	C. beside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9216" y="1585823"/>
            <a:ext cx="6215558"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Coffee is popular in Western countries</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559216" y="2847783"/>
            <a:ext cx="300858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We all like China</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14132" y="3986480"/>
            <a:ext cx="5182829"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 can see a boy beside the house</a:t>
            </a:r>
            <a:r>
              <a:rPr lang="en-US" altLang="zh-CN" dirty="0">
                <a:solidFill>
                  <a:srgbClr val="ED028C"/>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29630" y="109910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2324487"/>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27722" y="346682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5744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选出每组单词画线部分的发音不同的一项。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05447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ome	C.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icken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05447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offee	C. pen</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06082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ni</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ake	C.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tor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ousin	C. dan</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405447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lass	B.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C. jui</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7000" y="1484784"/>
            <a:ext cx="423514" cy="523220"/>
          </a:xfrm>
          <a:prstGeom prst="rect">
            <a:avLst/>
          </a:prstGeom>
        </p:spPr>
        <p:txBody>
          <a:bodyPr wrap="none">
            <a:spAutoFit/>
          </a:bodyPr>
          <a:lstStyle/>
          <a:p>
            <a:r>
              <a:rPr lang="en-US" altLang="zh-CN" dirty="0"/>
              <a:t>B</a:t>
            </a:r>
            <a:endParaRPr lang="zh-CN" altLang="en-US" dirty="0"/>
          </a:p>
        </p:txBody>
      </p:sp>
      <p:sp>
        <p:nvSpPr>
          <p:cNvPr id="4" name="文本框 3"/>
          <p:cNvSpPr txBox="1"/>
          <p:nvPr/>
        </p:nvSpPr>
        <p:spPr>
          <a:xfrm>
            <a:off x="902084" y="214140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276383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340129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40428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17388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01314"/>
          </a:xfrm>
        </p:spPr>
        <p:txBody>
          <a:bodyPr/>
          <a:lstStyle/>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—Here’s a cake for you.</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69310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hungry          B. thirsty	C. afraid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fridge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some eggs and milk.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9310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Where’s       B. What’s	C. What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2.eps" descr="id:2147493709;FounderCES"/>
          <p:cNvPicPr/>
          <p:nvPr/>
        </p:nvPicPr>
        <p:blipFill>
          <a:blip r:embed="rId2"/>
          <a:stretch>
            <a:fillRect/>
          </a:stretch>
        </p:blipFill>
        <p:spPr>
          <a:xfrm>
            <a:off x="550590" y="1556792"/>
            <a:ext cx="7535545" cy="708660"/>
          </a:xfrm>
          <a:prstGeom prst="rect">
            <a:avLst/>
          </a:prstGeom>
        </p:spPr>
      </p:pic>
      <p:sp>
        <p:nvSpPr>
          <p:cNvPr id="4" name="文本框 3"/>
          <p:cNvSpPr txBox="1"/>
          <p:nvPr/>
        </p:nvSpPr>
        <p:spPr>
          <a:xfrm>
            <a:off x="927722" y="295058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423818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0396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popular 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4054475" algn="l"/>
                <a:tab pos="69310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Tea	B. Coffee	C. Soup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are the umbrellas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living room.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9310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There are      B. They’re	C. It’s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classroom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garden.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front;and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between;and</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70334" y="85380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27722" y="211369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9176" y="342045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4412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虚线框A.eps"/>
          <p:cNvPicPr/>
          <p:nvPr/>
        </p:nvPicPr>
        <p:blipFill>
          <a:blip r:embed="rId2"/>
          <a:stretch>
            <a:fillRect/>
          </a:stretch>
        </p:blipFill>
        <p:spPr>
          <a:xfrm>
            <a:off x="7117560" y="1699544"/>
            <a:ext cx="4941024" cy="3255525"/>
          </a:xfrm>
          <a:prstGeom prst="rect">
            <a:avLst/>
          </a:prstGeom>
        </p:spPr>
      </p:pic>
      <p:sp>
        <p:nvSpPr>
          <p:cNvPr id="2" name="内容占位符 1"/>
          <p:cNvSpPr>
            <a:spLocks noGrp="1"/>
          </p:cNvSpPr>
          <p:nvPr>
            <p:ph idx="1"/>
          </p:nvPr>
        </p:nvSpPr>
        <p:spPr>
          <a:xfrm>
            <a:off x="360854" y="746120"/>
            <a:ext cx="11485848" cy="656846"/>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390" y="1332222"/>
            <a:ext cx="1148584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drink some water.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I drink some juice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some juice in the fridge.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 opens the fridge.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there is some milk here.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right.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7115504" y="1628800"/>
            <a:ext cx="4943079"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don’t want to drink water.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You can drink some milk.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There is no juice in the fridge.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I’m thirsty, Sally.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Where is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2278782" y="1474394"/>
            <a:ext cx="444352" cy="523220"/>
          </a:xfrm>
          <a:prstGeom prst="rect">
            <a:avLst/>
          </a:prstGeom>
        </p:spPr>
        <p:txBody>
          <a:bodyPr wrap="none">
            <a:spAutoFit/>
          </a:bodyPr>
          <a:lstStyle/>
          <a:p>
            <a:r>
              <a:rPr lang="en-US" altLang="zh-CN" dirty="0"/>
              <a:t>D</a:t>
            </a:r>
            <a:endParaRPr lang="zh-CN" altLang="en-US" dirty="0"/>
          </a:p>
        </p:txBody>
      </p:sp>
      <p:sp>
        <p:nvSpPr>
          <p:cNvPr id="7" name="文本框 6"/>
          <p:cNvSpPr txBox="1"/>
          <p:nvPr/>
        </p:nvSpPr>
        <p:spPr>
          <a:xfrm>
            <a:off x="2280690" y="273455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4540449" y="3397419"/>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2280690" y="530120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3566380" y="592364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565771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5958"/>
          </a:xfrm>
        </p:spPr>
        <p:txBody>
          <a:bodyPr/>
          <a:lstStyle/>
          <a:p>
            <a:pPr hangingPunct="0">
              <a:spcAft>
                <a:spcPts val="0"/>
              </a:spcAft>
              <a:tabLst>
                <a:tab pos="630555" algn="l"/>
                <a:tab pos="3150870" algn="l"/>
                <a:tab pos="6391275"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完形填空。</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tiger lives in the forest. One day, he catches</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抓住</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fox and wants to eat him.</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fox says, “Don’t eat me. I’m the king of the </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 tiger doesn’t believe</a:t>
            </a:r>
            <a:r>
              <a:rPr lang="en-US"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“Can’t believe it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take a walk. You can see everyone is </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see me,” the fox says.</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26020" y="35730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4054475" algn="l"/>
                <a:tab pos="6391275" algn="l"/>
              </a:tabLst>
            </a:pP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park	B. forest	C.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zoo</a:t>
            </a:r>
          </a:p>
          <a:p>
            <a:pPr>
              <a:spcAft>
                <a:spcPts val="0"/>
              </a:spcAft>
              <a:tabLst>
                <a:tab pos="630555" algn="l"/>
                <a:tab pos="4054475" algn="l"/>
                <a:tab pos="6391275" algn="l"/>
              </a:tabLst>
            </a:pPr>
            <a:endPar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6391275" algn="l"/>
              </a:tabLst>
            </a:pPr>
            <a:r>
              <a:rPr lang="zh-CN" altLang="zh-CN" sz="2400"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happy           B. sorry	C. afraid</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13972" y="4169628"/>
            <a:ext cx="9145016" cy="576248"/>
          </a:xfrm>
          <a:prstGeom prst="rect">
            <a:avLst/>
          </a:prstGeom>
        </p:spPr>
        <p:txBody>
          <a:bodyPr wrap="square">
            <a:spAutoFit/>
          </a:bodyPr>
          <a:lstStyle/>
          <a:p>
            <a:pPr algn="just">
              <a:lnSpc>
                <a:spcPct val="150000"/>
              </a:lnSpc>
              <a:spcAft>
                <a:spcPts val="0"/>
              </a:spcAft>
            </a:pPr>
            <a:r>
              <a:rPr lang="en-US" altLang="zh-CN" sz="2400" dirty="0">
                <a:cs typeface="Times New Roman" panose="02020603050405020304" pitchFamily="18" charset="0"/>
              </a:rPr>
              <a:t>“</a:t>
            </a:r>
            <a:r>
              <a:rPr lang="zh-CN" altLang="zh-CN" sz="2400" dirty="0">
                <a:cs typeface="Times New Roman" panose="02020603050405020304" pitchFamily="18" charset="0"/>
              </a:rPr>
              <a:t>森林之王</a:t>
            </a:r>
            <a:r>
              <a:rPr lang="en-US" altLang="zh-CN" sz="2400" dirty="0">
                <a:cs typeface="Times New Roman" panose="02020603050405020304" pitchFamily="18" charset="0"/>
              </a:rPr>
              <a:t>” </a:t>
            </a:r>
            <a:r>
              <a:rPr lang="zh-CN" altLang="zh-CN" sz="2400" dirty="0">
                <a:cs typeface="Times New Roman" panose="02020603050405020304" pitchFamily="18" charset="0"/>
              </a:rPr>
              <a:t>表达为</a:t>
            </a:r>
            <a:r>
              <a:rPr lang="en-US" altLang="zh-CN" sz="2400" dirty="0">
                <a:cs typeface="Times New Roman" panose="02020603050405020304" pitchFamily="18" charset="0"/>
              </a:rPr>
              <a:t> “the king of the forest”</a:t>
            </a:r>
            <a:r>
              <a:rPr lang="zh-CN" altLang="zh-CN" sz="2400" dirty="0">
                <a:cs typeface="Times New Roman" panose="02020603050405020304" pitchFamily="18" charset="0"/>
              </a:rPr>
              <a:t>，故选</a:t>
            </a:r>
            <a:r>
              <a:rPr lang="en-US" altLang="zh-CN" sz="2400" dirty="0">
                <a:cs typeface="Times New Roman" panose="02020603050405020304" pitchFamily="18" charset="0"/>
              </a:rPr>
              <a:t>B</a:t>
            </a:r>
            <a:r>
              <a:rPr lang="zh-CN" altLang="zh-CN" sz="2400" dirty="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
        <p:nvSpPr>
          <p:cNvPr id="5" name="矩形 4"/>
          <p:cNvSpPr/>
          <p:nvPr/>
        </p:nvSpPr>
        <p:spPr>
          <a:xfrm>
            <a:off x="550590" y="5229200"/>
            <a:ext cx="11152096" cy="1200329"/>
          </a:xfrm>
          <a:prstGeom prst="rect">
            <a:avLst/>
          </a:prstGeom>
        </p:spPr>
        <p:txBody>
          <a:bodyPr wrap="square">
            <a:spAutoFit/>
          </a:bodyPr>
          <a:lstStyle/>
          <a:p>
            <a:pPr algn="just">
              <a:lnSpc>
                <a:spcPct val="150000"/>
              </a:lnSpc>
              <a:spcAft>
                <a:spcPts val="0"/>
              </a:spcAft>
            </a:pPr>
            <a:r>
              <a:rPr lang="zh-CN" altLang="zh-CN" sz="2400" dirty="0">
                <a:cs typeface="Times New Roman" panose="02020603050405020304" pitchFamily="18" charset="0"/>
              </a:rPr>
              <a:t>句意：你可以看到大家都</a:t>
            </a:r>
            <a:r>
              <a:rPr lang="zh-CN" altLang="zh-CN" sz="2400" u="sng" dirty="0">
                <a:uFill>
                  <a:solidFill>
                    <a:srgbClr val="000000"/>
                  </a:solidFill>
                </a:uFill>
                <a:cs typeface="Times New Roman" panose="02020603050405020304" pitchFamily="18" charset="0"/>
              </a:rPr>
              <a:t>　　　　</a:t>
            </a:r>
            <a:r>
              <a:rPr lang="zh-CN" altLang="zh-CN" sz="2400" dirty="0">
                <a:cs typeface="Times New Roman" panose="02020603050405020304" pitchFamily="18" charset="0"/>
              </a:rPr>
              <a:t>见到我，推测可知要填</a:t>
            </a:r>
            <a:r>
              <a:rPr lang="en-US" altLang="zh-CN" sz="2400" dirty="0">
                <a:cs typeface="Times New Roman" panose="02020603050405020304" pitchFamily="18" charset="0"/>
              </a:rPr>
              <a:t>“</a:t>
            </a:r>
            <a:r>
              <a:rPr lang="zh-CN" altLang="zh-CN" sz="2400" dirty="0">
                <a:cs typeface="Times New Roman" panose="02020603050405020304" pitchFamily="18" charset="0"/>
              </a:rPr>
              <a:t>害怕</a:t>
            </a:r>
            <a:r>
              <a:rPr lang="en-US" altLang="zh-CN" sz="2400" dirty="0">
                <a:cs typeface="Times New Roman" panose="02020603050405020304" pitchFamily="18" charset="0"/>
              </a:rPr>
              <a:t>”</a:t>
            </a:r>
            <a:r>
              <a:rPr lang="zh-CN" altLang="zh-CN" sz="2400" dirty="0">
                <a:cs typeface="Times New Roman" panose="02020603050405020304" pitchFamily="18" charset="0"/>
              </a:rPr>
              <a:t>，</a:t>
            </a:r>
            <a:r>
              <a:rPr lang="en-US" altLang="zh-CN" sz="2400" dirty="0">
                <a:cs typeface="Times New Roman" panose="02020603050405020304" pitchFamily="18" charset="0"/>
              </a:rPr>
              <a:t>“be afraid to do </a:t>
            </a:r>
            <a:r>
              <a:rPr lang="en-US" altLang="zh-CN" sz="2400" dirty="0">
                <a:latin typeface="宋体" panose="02010600030101010101" pitchFamily="2" charset="-122"/>
                <a:cs typeface="Times New Roman" panose="02020603050405020304" pitchFamily="18" charset="0"/>
              </a:rPr>
              <a:t>...</a:t>
            </a:r>
            <a:r>
              <a:rPr lang="en-US" altLang="zh-CN" sz="2400" dirty="0">
                <a:cs typeface="Times New Roman" panose="02020603050405020304" pitchFamily="18" charset="0"/>
              </a:rPr>
              <a:t>”</a:t>
            </a:r>
            <a:r>
              <a:rPr lang="zh-CN" altLang="zh-CN" sz="2400" dirty="0">
                <a:cs typeface="Times New Roman" panose="02020603050405020304" pitchFamily="18" charset="0"/>
              </a:rPr>
              <a:t>表示害怕去做某事，故选</a:t>
            </a:r>
            <a:r>
              <a:rPr lang="en-US" altLang="zh-CN" sz="2400" dirty="0">
                <a:cs typeface="Times New Roman" panose="02020603050405020304" pitchFamily="18" charset="0"/>
              </a:rPr>
              <a:t>C</a:t>
            </a:r>
            <a:r>
              <a:rPr lang="zh-CN" altLang="zh-CN" sz="2400" dirty="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
        <p:nvSpPr>
          <p:cNvPr id="6" name="矩形 5"/>
          <p:cNvSpPr/>
          <p:nvPr/>
        </p:nvSpPr>
        <p:spPr>
          <a:xfrm>
            <a:off x="830076" y="3641632"/>
            <a:ext cx="389850" cy="461665"/>
          </a:xfrm>
          <a:prstGeom prst="rect">
            <a:avLst/>
          </a:prstGeom>
        </p:spPr>
        <p:txBody>
          <a:bodyPr wrap="none">
            <a:spAutoFit/>
          </a:bodyPr>
          <a:lstStyle/>
          <a:p>
            <a:r>
              <a:rPr lang="en-US" altLang="zh-CN" sz="2400" dirty="0"/>
              <a:t>B</a:t>
            </a:r>
            <a:endParaRPr lang="zh-CN" altLang="en-US" sz="2400" dirty="0"/>
          </a:p>
        </p:txBody>
      </p:sp>
      <p:sp>
        <p:nvSpPr>
          <p:cNvPr id="7" name="文本框 6"/>
          <p:cNvSpPr txBox="1"/>
          <p:nvPr/>
        </p:nvSpPr>
        <p:spPr>
          <a:xfrm>
            <a:off x="839964" y="4759820"/>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94319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the fox walks in front and the tiger goes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Animals see the tiger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run away quickly.</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5298" y="2132856"/>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406082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near	B. behind	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p>
          <a:p>
            <a:pPr>
              <a:spcAft>
                <a:spcPts val="0"/>
              </a:spcAft>
              <a:tabLst>
                <a:tab pos="630555" algn="l"/>
                <a:tab pos="4060825"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4060825"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4054475"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and	B. but	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22598" y="2777445"/>
            <a:ext cx="9778388"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由句意可知，狐狸走在前面，老虎走在狐狸后面。故选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550590" y="3971129"/>
            <a:ext cx="11290556"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句意： 动物们看到老虎都很快地跑开了。句中不需要转折，用</a:t>
            </a:r>
            <a:r>
              <a:rPr lang="en-US" altLang="zh-CN" dirty="0">
                <a:cs typeface="Times New Roman" panose="02020603050405020304" pitchFamily="18" charset="0"/>
              </a:rPr>
              <a:t>and</a:t>
            </a:r>
            <a:r>
              <a:rPr lang="zh-CN" altLang="zh-CN" dirty="0">
                <a:cs typeface="Times New Roman" panose="02020603050405020304" pitchFamily="18" charset="0"/>
              </a:rPr>
              <a:t>连接即可，故选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矩形 6"/>
          <p:cNvSpPr/>
          <p:nvPr/>
        </p:nvSpPr>
        <p:spPr>
          <a:xfrm>
            <a:off x="965454" y="2241955"/>
            <a:ext cx="423514" cy="523220"/>
          </a:xfrm>
          <a:prstGeom prst="rect">
            <a:avLst/>
          </a:prstGeom>
        </p:spPr>
        <p:txBody>
          <a:bodyPr wrap="none">
            <a:spAutoFit/>
          </a:bodyPr>
          <a:lstStyle/>
          <a:p>
            <a:r>
              <a:rPr lang="en-US" altLang="zh-CN" dirty="0"/>
              <a:t>B</a:t>
            </a:r>
            <a:endParaRPr lang="zh-CN" altLang="en-US" dirty="0"/>
          </a:p>
        </p:txBody>
      </p:sp>
      <p:sp>
        <p:nvSpPr>
          <p:cNvPr id="8" name="矩形 7"/>
          <p:cNvSpPr/>
          <p:nvPr/>
        </p:nvSpPr>
        <p:spPr>
          <a:xfrm>
            <a:off x="958365" y="3396633"/>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327</Words>
  <Application>Microsoft Office PowerPoint</Application>
  <PresentationFormat>自定义</PresentationFormat>
  <Paragraphs>132</Paragraphs>
  <Slides>16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339</cp:revision>
  <dcterms:created xsi:type="dcterms:W3CDTF">2020-11-06T05:24:00Z</dcterms:created>
  <dcterms:modified xsi:type="dcterms:W3CDTF">2025-05-27T09:47:21Z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